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7216E-4A5D-4982-AF10-28BB07139ECC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D7DEE-572B-4DB1-B9CD-3578D7E65E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720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1916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621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4059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34481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9526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826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9169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2718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28430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90874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6531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F45A-D092-4E2F-A2F0-5C4FB9A20024}" type="datetimeFigureOut">
              <a:rPr lang="es-DO" smtClean="0"/>
              <a:t>8/5/2025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8988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16616-BE64-8B14-9889-FF238E2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090450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Corporación del Acueducto y Alcantarillado de Santo Domingo</a:t>
            </a:r>
            <a:br>
              <a:rPr lang="en-US" sz="2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Reporte de Resultados de Carta Compromiso al Ciudadano </a:t>
            </a:r>
            <a:endParaRPr lang="es-MX" sz="2800" dirty="0"/>
          </a:p>
        </p:txBody>
      </p:sp>
      <p:graphicFrame>
        <p:nvGraphicFramePr>
          <p:cNvPr id="4" name="Marcador de contenido 14">
            <a:extLst>
              <a:ext uri="{FF2B5EF4-FFF2-40B4-BE49-F238E27FC236}">
                <a16:creationId xmlns:a16="http://schemas.microsoft.com/office/drawing/2014/main" id="{9BD29FB8-BFC8-CEE2-EE4E-D3D5CB541F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96422"/>
              </p:ext>
            </p:extLst>
          </p:nvPr>
        </p:nvGraphicFramePr>
        <p:xfrm>
          <a:off x="320806" y="1675227"/>
          <a:ext cx="9825468" cy="49430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10690">
                  <a:extLst>
                    <a:ext uri="{9D8B030D-6E8A-4147-A177-3AD203B41FA5}">
                      <a16:colId xmlns:a16="http://schemas.microsoft.com/office/drawing/2014/main" val="1912748758"/>
                    </a:ext>
                  </a:extLst>
                </a:gridCol>
                <a:gridCol w="2506530">
                  <a:extLst>
                    <a:ext uri="{9D8B030D-6E8A-4147-A177-3AD203B41FA5}">
                      <a16:colId xmlns:a16="http://schemas.microsoft.com/office/drawing/2014/main" val="3002372174"/>
                    </a:ext>
                  </a:extLst>
                </a:gridCol>
                <a:gridCol w="1908959">
                  <a:extLst>
                    <a:ext uri="{9D8B030D-6E8A-4147-A177-3AD203B41FA5}">
                      <a16:colId xmlns:a16="http://schemas.microsoft.com/office/drawing/2014/main" val="563993551"/>
                    </a:ext>
                  </a:extLst>
                </a:gridCol>
                <a:gridCol w="988396">
                  <a:extLst>
                    <a:ext uri="{9D8B030D-6E8A-4147-A177-3AD203B41FA5}">
                      <a16:colId xmlns:a16="http://schemas.microsoft.com/office/drawing/2014/main" val="371664244"/>
                    </a:ext>
                  </a:extLst>
                </a:gridCol>
                <a:gridCol w="863850">
                  <a:extLst>
                    <a:ext uri="{9D8B030D-6E8A-4147-A177-3AD203B41FA5}">
                      <a16:colId xmlns:a16="http://schemas.microsoft.com/office/drawing/2014/main" val="1339196532"/>
                    </a:ext>
                  </a:extLst>
                </a:gridCol>
                <a:gridCol w="1647043">
                  <a:extLst>
                    <a:ext uri="{9D8B030D-6E8A-4147-A177-3AD203B41FA5}">
                      <a16:colId xmlns:a16="http://schemas.microsoft.com/office/drawing/2014/main" val="2892542286"/>
                    </a:ext>
                  </a:extLst>
                </a:gridCol>
              </a:tblGrid>
              <a:tr h="622496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Servicio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Compromiso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Indicador de Calidad</a:t>
                      </a:r>
                      <a:endParaRPr lang="es-MX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/>
                        <a:t>Periodicidad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Resultado</a:t>
                      </a:r>
                    </a:p>
                    <a:p>
                      <a:pPr algn="ctr"/>
                      <a:r>
                        <a:rPr lang="es-ES" sz="1100" dirty="0"/>
                        <a:t>de satisfacción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Servicio Solicitado/Entregado en tiempo comprometido.</a:t>
                      </a:r>
                      <a:endParaRPr lang="es-MX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412333"/>
                  </a:ext>
                </a:extLst>
              </a:tr>
              <a:tr h="563047">
                <a:tc>
                  <a:txBody>
                    <a:bodyPr/>
                    <a:lstStyle/>
                    <a:p>
                      <a:pPr algn="l"/>
                      <a:r>
                        <a:rPr lang="es-ES" sz="1050" dirty="0"/>
                        <a:t>Análisis Bacteriológico de la Calidad del Agua</a:t>
                      </a:r>
                      <a:endParaRPr lang="es-MX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ES" sz="105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131/131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577127"/>
                  </a:ext>
                </a:extLst>
              </a:tr>
              <a:tr h="563047">
                <a:tc>
                  <a:txBody>
                    <a:bodyPr/>
                    <a:lstStyle/>
                    <a:p>
                      <a:pPr algn="l"/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Análisis Físico Químico para agua de consumo humano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05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l"/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63/63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09531"/>
                  </a:ext>
                </a:extLst>
              </a:tr>
              <a:tr h="563047">
                <a:tc>
                  <a:txBody>
                    <a:bodyPr/>
                    <a:lstStyle/>
                    <a:p>
                      <a:pPr algn="l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Cambio</a:t>
                      </a: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de Nombre de Contrato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05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05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729/709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3438"/>
                  </a:ext>
                </a:extLst>
              </a:tr>
              <a:tr h="5630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Solicitud Duplicado de Factura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05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050" kern="1200" dirty="0">
                          <a:solidFill>
                            <a:schemeClr val="dk1"/>
                          </a:solidFill>
                          <a:effectLst/>
                        </a:rPr>
                        <a:t>% de satisfacción trimestral expresado en las encuestas de los usuarios</a:t>
                      </a: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lang="es-MX" sz="105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05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3707/3353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79217"/>
                  </a:ext>
                </a:extLst>
              </a:tr>
              <a:tr h="5630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Acuerdos de Pago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5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159/155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25651"/>
                  </a:ext>
                </a:extLst>
              </a:tr>
              <a:tr h="7218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Descuento de Mora por Saldo</a:t>
                      </a:r>
                    </a:p>
                    <a:p>
                      <a:pPr marL="0" algn="l" defTabSz="914400" rtl="0" eaLnBrk="1" latinLnBrk="0" hangingPunct="1"/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de solicitudes respondidas en el tiempo establecido sobre el total de solicitudes recibidas.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s-MX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Respuesta</a:t>
                      </a:r>
                    </a:p>
                    <a:p>
                      <a:pPr algn="l"/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39/38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409589"/>
                  </a:ext>
                </a:extLst>
              </a:tr>
              <a:tr h="7218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Certificación de no objeción para la perforación de pozos y filtrantes.</a:t>
                      </a:r>
                    </a:p>
                    <a:p>
                      <a:pPr marL="0" algn="l" defTabSz="914400" rtl="0" eaLnBrk="1" latinLnBrk="0" hangingPunct="1"/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de solicitudes respondidas en el tiempo establecido sobre el total de solicitudes recibidas.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s-MX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disponibilidad</a:t>
                      </a:r>
                    </a:p>
                    <a:p>
                      <a:pPr algn="l"/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5/10*</a:t>
                      </a:r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575/575</a:t>
                      </a:r>
                    </a:p>
                    <a:p>
                      <a:pPr algn="ctr"/>
                      <a:endParaRPr lang="es-MX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629120"/>
                  </a:ext>
                </a:extLst>
              </a:tr>
            </a:tbl>
          </a:graphicData>
        </a:graphic>
      </p:graphicFrame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C12AFE5-184D-F9EB-1D0E-3099A9232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8" t="11158" r="2615" b="20410"/>
          <a:stretch/>
        </p:blipFill>
        <p:spPr>
          <a:xfrm>
            <a:off x="748747" y="174610"/>
            <a:ext cx="1135429" cy="47466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6BE342A-07BB-463A-A3F9-651C7EDF4736}"/>
              </a:ext>
            </a:extLst>
          </p:cNvPr>
          <p:cNvSpPr txBox="1"/>
          <p:nvPr/>
        </p:nvSpPr>
        <p:spPr>
          <a:xfrm>
            <a:off x="426313" y="6544890"/>
            <a:ext cx="4421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*El tiempo de compromiso para este servicio son 10 días laborables. </a:t>
            </a:r>
            <a:endParaRPr lang="es-MX" sz="12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43796E-10CD-B9E5-8664-1FFE106F09C4}"/>
              </a:ext>
            </a:extLst>
          </p:cNvPr>
          <p:cNvSpPr/>
          <p:nvPr/>
        </p:nvSpPr>
        <p:spPr>
          <a:xfrm>
            <a:off x="0" y="1090452"/>
            <a:ext cx="499403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OCTUBRE-DICIEMBRE</a:t>
            </a:r>
            <a:r>
              <a:rPr lang="es-ES" sz="32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s-ES" sz="32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2024</a:t>
            </a:r>
            <a:endParaRPr lang="es-ES" sz="3200" cap="none" spc="0" dirty="0">
              <a:ln w="0"/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2188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297</Words>
  <Application>Microsoft Office PowerPoint</Application>
  <PresentationFormat>Panorámica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Corporación del Acueducto y Alcantarillado de Santo Domingo  Reporte de Resultados de Carta Compromiso al Ciudadano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Corporación del Acueducto y Alcantarillado de Santo Domingo Reporte de Resultados de Carta Compromiso al Ciudadano</dc:title>
  <dc:creator>Judith B. Encarnacion Encarnacion</dc:creator>
  <cp:lastModifiedBy>Judith B. Encarnacion Encarnacion</cp:lastModifiedBy>
  <cp:revision>33</cp:revision>
  <cp:lastPrinted>2024-01-19T19:12:35Z</cp:lastPrinted>
  <dcterms:created xsi:type="dcterms:W3CDTF">2024-01-18T20:30:35Z</dcterms:created>
  <dcterms:modified xsi:type="dcterms:W3CDTF">2025-05-08T16:35:58Z</dcterms:modified>
</cp:coreProperties>
</file>