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61" r:id="rId2"/>
  </p:sldIdLst>
  <p:sldSz cx="12192000" cy="6858000"/>
  <p:notesSz cx="6797675" cy="9926638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E30945F0-7D28-1D86-B460-B38A50AFA74D}" name="Yuri E. Echavarria Meran" initials="YE" userId="S::Yuri.Echavarria@caasd.gob.do::2bc44c15-c906-4b6c-bb2a-9c6c115b90cc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F5AB1C69-6EDB-4FF4-983F-18BD219EF322}" styleName="Estilo medio 2 - Énfasis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100" d="100"/>
          <a:sy n="100" d="100"/>
        </p:scale>
        <p:origin x="78" y="6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8/10/relationships/authors" Target="authors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B7216E-4A5D-4982-AF10-28BB07139ECC}" type="datetimeFigureOut">
              <a:rPr lang="es-MX" smtClean="0"/>
              <a:t>11/12/2024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9D7DEE-572B-4DB1-B9CD-3578D7E65E8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772067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5F45A-D092-4E2F-A2F0-5C4FB9A20024}" type="datetimeFigureOut">
              <a:rPr lang="es-DO" smtClean="0"/>
              <a:t>11/12/2024</a:t>
            </a:fld>
            <a:endParaRPr lang="es-D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D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666F4-53F8-4B9D-BB7F-450CE02A5722}" type="slidenum">
              <a:rPr lang="es-DO" smtClean="0"/>
              <a:t>‹Nº›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39191674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5F45A-D092-4E2F-A2F0-5C4FB9A20024}" type="datetimeFigureOut">
              <a:rPr lang="es-DO" smtClean="0"/>
              <a:t>11/12/2024</a:t>
            </a:fld>
            <a:endParaRPr lang="es-D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D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666F4-53F8-4B9D-BB7F-450CE02A5722}" type="slidenum">
              <a:rPr lang="es-DO" smtClean="0"/>
              <a:t>‹Nº›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25462117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5F45A-D092-4E2F-A2F0-5C4FB9A20024}" type="datetimeFigureOut">
              <a:rPr lang="es-DO" smtClean="0"/>
              <a:t>11/12/2024</a:t>
            </a:fld>
            <a:endParaRPr lang="es-D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D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666F4-53F8-4B9D-BB7F-450CE02A5722}" type="slidenum">
              <a:rPr lang="es-DO" smtClean="0"/>
              <a:t>‹Nº›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22405987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5F45A-D092-4E2F-A2F0-5C4FB9A20024}" type="datetimeFigureOut">
              <a:rPr lang="es-DO" smtClean="0"/>
              <a:t>11/12/2024</a:t>
            </a:fld>
            <a:endParaRPr lang="es-D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D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666F4-53F8-4B9D-BB7F-450CE02A5722}" type="slidenum">
              <a:rPr lang="es-DO" smtClean="0"/>
              <a:t>‹Nº›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13448191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5F45A-D092-4E2F-A2F0-5C4FB9A20024}" type="datetimeFigureOut">
              <a:rPr lang="es-DO" smtClean="0"/>
              <a:t>11/12/2024</a:t>
            </a:fld>
            <a:endParaRPr lang="es-D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D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666F4-53F8-4B9D-BB7F-450CE02A5722}" type="slidenum">
              <a:rPr lang="es-DO" smtClean="0"/>
              <a:t>‹Nº›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5952655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5F45A-D092-4E2F-A2F0-5C4FB9A20024}" type="datetimeFigureOut">
              <a:rPr lang="es-DO" smtClean="0"/>
              <a:t>11/12/2024</a:t>
            </a:fld>
            <a:endParaRPr lang="es-D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D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666F4-53F8-4B9D-BB7F-450CE02A5722}" type="slidenum">
              <a:rPr lang="es-DO" smtClean="0"/>
              <a:t>‹Nº›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31826725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5F45A-D092-4E2F-A2F0-5C4FB9A20024}" type="datetimeFigureOut">
              <a:rPr lang="es-DO" smtClean="0"/>
              <a:t>11/12/2024</a:t>
            </a:fld>
            <a:endParaRPr lang="es-D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D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666F4-53F8-4B9D-BB7F-450CE02A5722}" type="slidenum">
              <a:rPr lang="es-DO" smtClean="0"/>
              <a:t>‹Nº›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24916962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5F45A-D092-4E2F-A2F0-5C4FB9A20024}" type="datetimeFigureOut">
              <a:rPr lang="es-DO" smtClean="0"/>
              <a:t>11/12/2024</a:t>
            </a:fld>
            <a:endParaRPr lang="es-D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D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666F4-53F8-4B9D-BB7F-450CE02A5722}" type="slidenum">
              <a:rPr lang="es-DO" smtClean="0"/>
              <a:t>‹Nº›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16271827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5F45A-D092-4E2F-A2F0-5C4FB9A20024}" type="datetimeFigureOut">
              <a:rPr lang="es-DO" smtClean="0"/>
              <a:t>11/12/2024</a:t>
            </a:fld>
            <a:endParaRPr lang="es-D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D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666F4-53F8-4B9D-BB7F-450CE02A5722}" type="slidenum">
              <a:rPr lang="es-DO" smtClean="0"/>
              <a:t>‹Nº›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32843026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5F45A-D092-4E2F-A2F0-5C4FB9A20024}" type="datetimeFigureOut">
              <a:rPr lang="es-DO" smtClean="0"/>
              <a:t>11/12/2024</a:t>
            </a:fld>
            <a:endParaRPr lang="es-D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D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666F4-53F8-4B9D-BB7F-450CE02A5722}" type="slidenum">
              <a:rPr lang="es-DO" smtClean="0"/>
              <a:t>‹Nº›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19087448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5F45A-D092-4E2F-A2F0-5C4FB9A20024}" type="datetimeFigureOut">
              <a:rPr lang="es-DO" smtClean="0"/>
              <a:t>11/12/2024</a:t>
            </a:fld>
            <a:endParaRPr lang="es-D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D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666F4-53F8-4B9D-BB7F-450CE02A5722}" type="slidenum">
              <a:rPr lang="es-DO" smtClean="0"/>
              <a:t>‹Nº›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38653152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15F45A-D092-4E2F-A2F0-5C4FB9A20024}" type="datetimeFigureOut">
              <a:rPr lang="es-DO" smtClean="0"/>
              <a:t>11/12/2024</a:t>
            </a:fld>
            <a:endParaRPr lang="es-D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D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E666F4-53F8-4B9D-BB7F-450CE02A5722}" type="slidenum">
              <a:rPr lang="es-DO" smtClean="0"/>
              <a:t>‹Nº›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16898897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016616-BE64-8B14-9889-FF238E2120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244337"/>
          </a:xfrm>
          <a:solidFill>
            <a:srgbClr val="002060"/>
          </a:solidFill>
        </p:spPr>
        <p:txBody>
          <a:bodyPr>
            <a:noAutofit/>
          </a:bodyPr>
          <a:lstStyle/>
          <a:p>
            <a:pPr algn="ctr"/>
            <a:r>
              <a:rPr lang="en-US" sz="18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Corporación del Acueducto y Alcantarillado de Santo Domingo</a:t>
            </a:r>
            <a:br>
              <a:rPr lang="en-US" sz="18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br>
              <a:rPr lang="en-US" sz="7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r>
              <a:rPr lang="en-US" sz="24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Reporte de Resultados de Carta Compromiso al Ciudadano </a:t>
            </a:r>
            <a:endParaRPr lang="es-MX" sz="2400" dirty="0"/>
          </a:p>
        </p:txBody>
      </p:sp>
      <p:graphicFrame>
        <p:nvGraphicFramePr>
          <p:cNvPr id="4" name="Marcador de contenido 14">
            <a:extLst>
              <a:ext uri="{FF2B5EF4-FFF2-40B4-BE49-F238E27FC236}">
                <a16:creationId xmlns:a16="http://schemas.microsoft.com/office/drawing/2014/main" id="{9BD29FB8-BFC8-CEE2-EE4E-D3D5CB541FE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88207076"/>
              </p:ext>
            </p:extLst>
          </p:nvPr>
        </p:nvGraphicFramePr>
        <p:xfrm>
          <a:off x="857250" y="1656520"/>
          <a:ext cx="9667875" cy="492252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908519">
                  <a:extLst>
                    <a:ext uri="{9D8B030D-6E8A-4147-A177-3AD203B41FA5}">
                      <a16:colId xmlns:a16="http://schemas.microsoft.com/office/drawing/2014/main" val="1912748758"/>
                    </a:ext>
                  </a:extLst>
                </a:gridCol>
                <a:gridCol w="2467911">
                  <a:extLst>
                    <a:ext uri="{9D8B030D-6E8A-4147-A177-3AD203B41FA5}">
                      <a16:colId xmlns:a16="http://schemas.microsoft.com/office/drawing/2014/main" val="3002372174"/>
                    </a:ext>
                  </a:extLst>
                </a:gridCol>
                <a:gridCol w="1904438">
                  <a:extLst>
                    <a:ext uri="{9D8B030D-6E8A-4147-A177-3AD203B41FA5}">
                      <a16:colId xmlns:a16="http://schemas.microsoft.com/office/drawing/2014/main" val="563993551"/>
                    </a:ext>
                  </a:extLst>
                </a:gridCol>
                <a:gridCol w="930341">
                  <a:extLst>
                    <a:ext uri="{9D8B030D-6E8A-4147-A177-3AD203B41FA5}">
                      <a16:colId xmlns:a16="http://schemas.microsoft.com/office/drawing/2014/main" val="371664244"/>
                    </a:ext>
                  </a:extLst>
                </a:gridCol>
                <a:gridCol w="842511">
                  <a:extLst>
                    <a:ext uri="{9D8B030D-6E8A-4147-A177-3AD203B41FA5}">
                      <a16:colId xmlns:a16="http://schemas.microsoft.com/office/drawing/2014/main" val="1339196532"/>
                    </a:ext>
                  </a:extLst>
                </a:gridCol>
                <a:gridCol w="1614155">
                  <a:extLst>
                    <a:ext uri="{9D8B030D-6E8A-4147-A177-3AD203B41FA5}">
                      <a16:colId xmlns:a16="http://schemas.microsoft.com/office/drawing/2014/main" val="2892542286"/>
                    </a:ext>
                  </a:extLst>
                </a:gridCol>
              </a:tblGrid>
              <a:tr h="573921">
                <a:tc>
                  <a:txBody>
                    <a:bodyPr/>
                    <a:lstStyle/>
                    <a:p>
                      <a:pPr algn="ctr"/>
                      <a:r>
                        <a:rPr lang="es-ES" sz="1100" dirty="0"/>
                        <a:t>Servicio</a:t>
                      </a:r>
                      <a:endParaRPr lang="es-MX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100" dirty="0"/>
                        <a:t>Compromiso</a:t>
                      </a:r>
                      <a:endParaRPr lang="es-MX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100" dirty="0"/>
                        <a:t>Indicador de Calidad</a:t>
                      </a:r>
                      <a:endParaRPr lang="es-MX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100" dirty="0"/>
                        <a:t>Periodicidad</a:t>
                      </a:r>
                      <a:endParaRPr lang="es-MX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100" dirty="0"/>
                        <a:t>Resultado</a:t>
                      </a:r>
                    </a:p>
                    <a:p>
                      <a:pPr algn="ctr"/>
                      <a:r>
                        <a:rPr lang="es-ES" sz="1100" dirty="0"/>
                        <a:t>d</a:t>
                      </a:r>
                      <a:r>
                        <a:rPr lang="es-ES" sz="1100"/>
                        <a:t>e </a:t>
                      </a:r>
                      <a:r>
                        <a:rPr lang="es-ES" sz="1100" dirty="0"/>
                        <a:t>satisfacción</a:t>
                      </a:r>
                      <a:endParaRPr lang="es-MX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100" dirty="0"/>
                        <a:t>Servicio Solicitado/Entregado en tiempo comprometido.</a:t>
                      </a:r>
                      <a:endParaRPr lang="es-MX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3412333"/>
                  </a:ext>
                </a:extLst>
              </a:tr>
              <a:tr h="573921">
                <a:tc>
                  <a:txBody>
                    <a:bodyPr/>
                    <a:lstStyle/>
                    <a:p>
                      <a:pPr algn="l"/>
                      <a:r>
                        <a:rPr lang="es-ES" sz="1100" dirty="0"/>
                        <a:t>Análisis Bacteriológico de la Calidad del Agua</a:t>
                      </a:r>
                      <a:endParaRPr lang="es-MX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s-DO" sz="1100" kern="1200" dirty="0">
                          <a:solidFill>
                            <a:schemeClr val="dk1"/>
                          </a:solidFill>
                        </a:rPr>
                        <a:t>Total de resultados disponibles en el tiempo establecido sobre el total de solicitudes de análisis recibidas.</a:t>
                      </a:r>
                      <a:endParaRPr lang="es-MX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s-DO" sz="1100" kern="1200" dirty="0">
                          <a:solidFill>
                            <a:schemeClr val="dk1"/>
                          </a:solidFill>
                        </a:rPr>
                        <a:t>% de satisfacción trimestral expresado en las encuestas de los usuarios.</a:t>
                      </a:r>
                      <a:endParaRPr lang="es-MX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100" kern="1200" dirty="0">
                          <a:solidFill>
                            <a:schemeClr val="dk1"/>
                          </a:solidFill>
                        </a:rPr>
                        <a:t>Trimestral</a:t>
                      </a:r>
                      <a:endParaRPr lang="es-MX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100" kern="1200" dirty="0">
                          <a:solidFill>
                            <a:schemeClr val="dk1"/>
                          </a:solidFill>
                        </a:rPr>
                        <a:t>100%</a:t>
                      </a:r>
                    </a:p>
                    <a:p>
                      <a:pPr algn="ctr"/>
                      <a:endParaRPr lang="es-ES" sz="1100" kern="1200" dirty="0">
                        <a:solidFill>
                          <a:schemeClr val="dk1"/>
                        </a:solidFill>
                      </a:endParaRPr>
                    </a:p>
                    <a:p>
                      <a:pPr algn="ctr"/>
                      <a:endParaRPr lang="es-MX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163/163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85577127"/>
                  </a:ext>
                </a:extLst>
              </a:tr>
              <a:tr h="573921">
                <a:tc>
                  <a:txBody>
                    <a:bodyPr/>
                    <a:lstStyle/>
                    <a:p>
                      <a:pPr algn="l"/>
                      <a:r>
                        <a:rPr lang="es-DO" sz="1100" kern="1200" dirty="0">
                          <a:solidFill>
                            <a:schemeClr val="dk1"/>
                          </a:solidFill>
                        </a:rPr>
                        <a:t>Análisis Físico Químico para agua de consumo humano</a:t>
                      </a:r>
                      <a:endParaRPr lang="es-MX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DO" sz="1100" kern="1200" dirty="0">
                          <a:solidFill>
                            <a:schemeClr val="dk1"/>
                          </a:solidFill>
                        </a:rPr>
                        <a:t>Total de resultados disponibles en el tiempo establecido sobre el total de solicitudes de análisis recibidas.</a:t>
                      </a:r>
                      <a:endParaRPr lang="es-MX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DO" sz="1100" kern="1200" dirty="0">
                          <a:solidFill>
                            <a:schemeClr val="dk1"/>
                          </a:solidFill>
                        </a:rPr>
                        <a:t>% de satisfacción trimestral expresado en las encuestas de los usuarios.</a:t>
                      </a:r>
                      <a:endParaRPr lang="es-MX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kern="1200" dirty="0">
                          <a:solidFill>
                            <a:schemeClr val="dk1"/>
                          </a:solidFill>
                        </a:rPr>
                        <a:t>Trimestral</a:t>
                      </a:r>
                      <a:endParaRPr lang="es-MX" sz="1100" kern="1200" dirty="0">
                        <a:solidFill>
                          <a:schemeClr val="dk1"/>
                        </a:solidFill>
                      </a:endParaRPr>
                    </a:p>
                    <a:p>
                      <a:pPr algn="l"/>
                      <a:endParaRPr lang="es-MX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100" kern="1200" dirty="0">
                          <a:solidFill>
                            <a:schemeClr val="dk1"/>
                          </a:solidFill>
                        </a:rPr>
                        <a:t>100%</a:t>
                      </a:r>
                    </a:p>
                    <a:p>
                      <a:pPr algn="ctr"/>
                      <a:endParaRPr lang="es-MX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40/40</a:t>
                      </a:r>
                      <a:endParaRPr lang="es-MX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6109531"/>
                  </a:ext>
                </a:extLst>
              </a:tr>
              <a:tr h="573921">
                <a:tc>
                  <a:txBody>
                    <a:bodyPr/>
                    <a:lstStyle/>
                    <a:p>
                      <a:pPr algn="l"/>
                      <a:r>
                        <a:rPr lang="es-ES" sz="1100" kern="1200" dirty="0">
                          <a:solidFill>
                            <a:schemeClr val="dk1"/>
                          </a:solidFill>
                        </a:rPr>
                        <a:t>Cambio</a:t>
                      </a:r>
                      <a:r>
                        <a:rPr lang="es-ES" sz="1200" kern="1200" dirty="0">
                          <a:solidFill>
                            <a:schemeClr val="dk1"/>
                          </a:solidFill>
                        </a:rPr>
                        <a:t> </a:t>
                      </a:r>
                      <a:r>
                        <a:rPr lang="es-ES" sz="1100" kern="1200" dirty="0">
                          <a:solidFill>
                            <a:schemeClr val="dk1"/>
                          </a:solidFill>
                        </a:rPr>
                        <a:t>de Nombre de Contrato</a:t>
                      </a:r>
                      <a:endParaRPr lang="es-MX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s-DO" sz="1100" kern="1200" dirty="0">
                          <a:solidFill>
                            <a:schemeClr val="dk1"/>
                          </a:solidFill>
                        </a:rPr>
                        <a:t>Total de solicitudes respondidas en el tiempo establecido sobre el total de solicitudes recibidas.</a:t>
                      </a:r>
                      <a:endParaRPr lang="es-MX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s-DO" sz="1100" dirty="0">
                          <a:effectLst/>
                        </a:rPr>
                        <a:t>% de satisfacción trimestral expresado en las encuestas de los usuarios.</a:t>
                      </a:r>
                      <a:endParaRPr lang="es-MX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535" marR="89535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kern="1200" dirty="0">
                          <a:solidFill>
                            <a:schemeClr val="dk1"/>
                          </a:solidFill>
                        </a:rPr>
                        <a:t>Trimestral</a:t>
                      </a:r>
                      <a:endParaRPr lang="es-MX" sz="1100" kern="1200" dirty="0">
                        <a:solidFill>
                          <a:schemeClr val="dk1"/>
                        </a:solidFill>
                      </a:endParaRPr>
                    </a:p>
                    <a:p>
                      <a:pPr algn="ctr"/>
                      <a:endParaRPr lang="es-MX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100" kern="1200" dirty="0">
                          <a:solidFill>
                            <a:schemeClr val="dk1"/>
                          </a:solidFill>
                        </a:rPr>
                        <a:t>100%</a:t>
                      </a:r>
                      <a:endParaRPr lang="es-MX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883/866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5463438"/>
                  </a:ext>
                </a:extLst>
              </a:tr>
              <a:tr h="573921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DO" sz="1100" kern="1200" dirty="0">
                          <a:solidFill>
                            <a:schemeClr val="dk1"/>
                          </a:solidFill>
                        </a:rPr>
                        <a:t>Solicitud Duplicado de Factura</a:t>
                      </a:r>
                      <a:endParaRPr lang="es-MX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DO" sz="1100" kern="1200" dirty="0">
                          <a:solidFill>
                            <a:schemeClr val="dk1"/>
                          </a:solidFill>
                        </a:rPr>
                        <a:t>Total de solicitudes respondidas en el tiempo establecido sobre el total de solicitudes recibidas.</a:t>
                      </a:r>
                      <a:endParaRPr lang="es-MX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DO" sz="1100" kern="1200" dirty="0">
                          <a:solidFill>
                            <a:schemeClr val="dk1"/>
                          </a:solidFill>
                          <a:effectLst/>
                        </a:rPr>
                        <a:t>% de satisfacción trimestral expresado en las encuestas de los usuarios</a:t>
                      </a:r>
                      <a:r>
                        <a:rPr lang="es-MX" sz="1400" kern="1200" dirty="0">
                          <a:solidFill>
                            <a:schemeClr val="dk1"/>
                          </a:solidFill>
                          <a:effectLst/>
                        </a:rPr>
                        <a:t>.</a:t>
                      </a:r>
                      <a:endParaRPr lang="es-MX" sz="1100" kern="120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535" marR="89535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kern="1200" dirty="0">
                          <a:solidFill>
                            <a:schemeClr val="dk1"/>
                          </a:solidFill>
                        </a:rPr>
                        <a:t>Trimestral</a:t>
                      </a:r>
                      <a:endParaRPr lang="es-MX" sz="1100" kern="1200" dirty="0">
                        <a:solidFill>
                          <a:schemeClr val="dk1"/>
                        </a:solidFill>
                      </a:endParaRPr>
                    </a:p>
                    <a:p>
                      <a:pPr algn="ctr"/>
                      <a:endParaRPr lang="es-MX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100" kern="1200" dirty="0">
                          <a:solidFill>
                            <a:schemeClr val="dk1"/>
                          </a:solidFill>
                        </a:rPr>
                        <a:t>100%</a:t>
                      </a:r>
                      <a:endParaRPr lang="es-MX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5033/5019</a:t>
                      </a:r>
                      <a:endParaRPr lang="es-MX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24979217"/>
                  </a:ext>
                </a:extLst>
              </a:tr>
              <a:tr h="573921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1100" kern="1200" dirty="0">
                          <a:solidFill>
                            <a:schemeClr val="dk1"/>
                          </a:solidFill>
                        </a:rPr>
                        <a:t>Acuerdos de Pago</a:t>
                      </a:r>
                      <a:endParaRPr lang="es-MX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" sz="1100" kern="1200" dirty="0">
                          <a:solidFill>
                            <a:schemeClr val="dk1"/>
                          </a:solidFill>
                        </a:rPr>
                        <a:t>Total de solicitudes respondidas en el tiempo establecido sobre el total de solicitudes recibidas.</a:t>
                      </a:r>
                      <a:endParaRPr lang="es-MX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" sz="1100" dirty="0">
                          <a:effectLst/>
                        </a:rPr>
                        <a:t>% de satisfacción trimestral expresado en las encuestas de los usuarios.</a:t>
                      </a: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535" marR="89535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100" kern="1200" dirty="0">
                          <a:solidFill>
                            <a:schemeClr val="dk1"/>
                          </a:solidFill>
                        </a:rPr>
                        <a:t>Trimestral </a:t>
                      </a:r>
                      <a:endParaRPr lang="es-MX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100" kern="1200" dirty="0">
                          <a:solidFill>
                            <a:schemeClr val="dk1"/>
                          </a:solidFill>
                        </a:rPr>
                        <a:t>100%</a:t>
                      </a:r>
                      <a:endParaRPr lang="es-MX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314/311</a:t>
                      </a:r>
                      <a:endParaRPr lang="es-MX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62125651"/>
                  </a:ext>
                </a:extLst>
              </a:tr>
              <a:tr h="573921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1100" kern="1200" dirty="0">
                          <a:solidFill>
                            <a:schemeClr val="dk1"/>
                          </a:solidFill>
                        </a:rPr>
                        <a:t>Certificación de no objeción para la perforación de pozos y filtrantes.</a:t>
                      </a:r>
                      <a:endParaRPr lang="es-MX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kern="1200" dirty="0">
                          <a:solidFill>
                            <a:schemeClr val="dk1"/>
                          </a:solidFill>
                        </a:rPr>
                        <a:t>Total de solicitudes respondidas en el tiempo establecido sobre el total de solicitudes recibidas.</a:t>
                      </a:r>
                      <a:endParaRPr lang="es-MX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" sz="1100" dirty="0">
                          <a:effectLst/>
                        </a:rPr>
                        <a:t>Tiempo de disponibilidad</a:t>
                      </a: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535" marR="89535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100" kern="1200" dirty="0">
                          <a:solidFill>
                            <a:schemeClr val="dk1"/>
                          </a:solidFill>
                        </a:rPr>
                        <a:t>Trimestral </a:t>
                      </a:r>
                      <a:endParaRPr lang="es-MX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100" kern="1200" dirty="0">
                          <a:solidFill>
                            <a:schemeClr val="dk1"/>
                          </a:solidFill>
                        </a:rPr>
                        <a:t>4/10*</a:t>
                      </a:r>
                    </a:p>
                    <a:p>
                      <a:pPr algn="ctr"/>
                      <a:endParaRPr lang="es-MX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735/735</a:t>
                      </a:r>
                      <a:endParaRPr lang="es-MX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25409589"/>
                  </a:ext>
                </a:extLst>
              </a:tr>
              <a:tr h="735796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Descuento de Mora por Saldo</a:t>
                      </a:r>
                      <a:endParaRPr lang="es-MX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kern="1200" dirty="0">
                          <a:solidFill>
                            <a:schemeClr val="dk1"/>
                          </a:solidFill>
                        </a:rPr>
                        <a:t>Total de solicitudes respondidas en el tiempo establecido sobre el total de solicitudes recibidas.</a:t>
                      </a:r>
                      <a:endParaRPr lang="es-MX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Tiempo de Respuesta</a:t>
                      </a: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535" marR="89535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kern="1200" dirty="0">
                          <a:solidFill>
                            <a:schemeClr val="dk1"/>
                          </a:solidFill>
                        </a:rPr>
                        <a:t>Trimestral </a:t>
                      </a:r>
                      <a:endParaRPr lang="es-MX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es-MX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100%</a:t>
                      </a:r>
                      <a:endParaRPr lang="es-MX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191/188</a:t>
                      </a:r>
                      <a:endParaRPr lang="es-MX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3753580"/>
                  </a:ext>
                </a:extLst>
              </a:tr>
            </a:tbl>
          </a:graphicData>
        </a:graphic>
      </p:graphicFrame>
      <p:pic>
        <p:nvPicPr>
          <p:cNvPr id="5" name="Imagen 4" descr="Logotipo&#10;&#10;Descripción generada automáticamente">
            <a:extLst>
              <a:ext uri="{FF2B5EF4-FFF2-40B4-BE49-F238E27FC236}">
                <a16:creationId xmlns:a16="http://schemas.microsoft.com/office/drawing/2014/main" id="{5C12AFE5-184D-F9EB-1D0E-3099A923258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08" t="11158" r="2615" b="20410"/>
          <a:stretch/>
        </p:blipFill>
        <p:spPr>
          <a:xfrm>
            <a:off x="748747" y="174610"/>
            <a:ext cx="1135429" cy="474669"/>
          </a:xfrm>
          <a:prstGeom prst="rect">
            <a:avLst/>
          </a:prstGeom>
        </p:spPr>
      </p:pic>
      <p:sp>
        <p:nvSpPr>
          <p:cNvPr id="7" name="CuadroTexto 6">
            <a:extLst>
              <a:ext uri="{FF2B5EF4-FFF2-40B4-BE49-F238E27FC236}">
                <a16:creationId xmlns:a16="http://schemas.microsoft.com/office/drawing/2014/main" id="{A6BE342A-07BB-463A-A3F9-651C7EDF4736}"/>
              </a:ext>
            </a:extLst>
          </p:cNvPr>
          <p:cNvSpPr txBox="1"/>
          <p:nvPr/>
        </p:nvSpPr>
        <p:spPr>
          <a:xfrm>
            <a:off x="661573" y="6522454"/>
            <a:ext cx="842527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100" dirty="0"/>
              <a:t>*El tiempo de compromiso para el servicio de certificación de no objeción para la perforación de pozos y filtrantes son 10 días laborables.</a:t>
            </a:r>
            <a:endParaRPr lang="es-MX" sz="1050" dirty="0"/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8943796E-10CD-B9E5-8664-1FFE106F09C4}"/>
              </a:ext>
            </a:extLst>
          </p:cNvPr>
          <p:cNvSpPr/>
          <p:nvPr/>
        </p:nvSpPr>
        <p:spPr>
          <a:xfrm>
            <a:off x="0" y="1162290"/>
            <a:ext cx="5334249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2800" dirty="0">
                <a:ln w="0"/>
                <a:gradFill flip="none" rotWithShape="1">
                  <a:gsLst>
                    <a:gs pos="0">
                      <a:schemeClr val="accent1">
                        <a:shade val="30000"/>
                        <a:satMod val="115000"/>
                      </a:schemeClr>
                    </a:gs>
                    <a:gs pos="50000">
                      <a:schemeClr val="accent1">
                        <a:shade val="67500"/>
                        <a:satMod val="115000"/>
                      </a:schemeClr>
                    </a:gs>
                    <a:gs pos="100000">
                      <a:schemeClr val="accent1">
                        <a:shade val="100000"/>
                        <a:satMod val="115000"/>
                      </a:schemeClr>
                    </a:gs>
                  </a:gsLst>
                  <a:lin ang="2700000" scaled="1"/>
                  <a:tileRect/>
                </a:gradFill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  <a:reflection blurRad="6350" stA="60000" endA="900" endPos="58000" dir="5400000" sy="-100000" algn="bl" rotWithShape="0"/>
                </a:effectLst>
              </a:rPr>
              <a:t>JULIO-SEPTIEMBRE</a:t>
            </a:r>
            <a:r>
              <a:rPr lang="es-ES" sz="2800" dirty="0">
                <a:ln w="0"/>
                <a:gradFill flip="none" rotWithShape="1">
                  <a:gsLst>
                    <a:gs pos="0">
                      <a:schemeClr val="accent1">
                        <a:shade val="30000"/>
                        <a:satMod val="115000"/>
                      </a:schemeClr>
                    </a:gs>
                    <a:gs pos="50000">
                      <a:schemeClr val="accent1">
                        <a:shade val="67500"/>
                        <a:satMod val="115000"/>
                      </a:schemeClr>
                    </a:gs>
                    <a:gs pos="100000">
                      <a:schemeClr val="accent1">
                        <a:shade val="100000"/>
                        <a:satMod val="115000"/>
                      </a:schemeClr>
                    </a:gs>
                  </a:gsLst>
                  <a:lin ang="2700000" scaled="1"/>
                  <a:tileRect/>
                </a:gradFill>
                <a:effectLst>
                  <a:reflection blurRad="6350" stA="60000" endA="900" endPos="58000" dir="5400000" sy="-100000" algn="bl" rotWithShape="0"/>
                </a:effectLst>
              </a:rPr>
              <a:t> </a:t>
            </a:r>
            <a:r>
              <a:rPr lang="es-ES" sz="2800" dirty="0">
                <a:ln w="0"/>
                <a:gradFill flip="none" rotWithShape="1">
                  <a:gsLst>
                    <a:gs pos="0">
                      <a:schemeClr val="accent1">
                        <a:shade val="30000"/>
                        <a:satMod val="115000"/>
                      </a:schemeClr>
                    </a:gs>
                    <a:gs pos="50000">
                      <a:schemeClr val="accent1">
                        <a:shade val="67500"/>
                        <a:satMod val="115000"/>
                      </a:schemeClr>
                    </a:gs>
                    <a:gs pos="100000">
                      <a:schemeClr val="accent1">
                        <a:shade val="100000"/>
                        <a:satMod val="115000"/>
                      </a:schemeClr>
                    </a:gs>
                  </a:gsLst>
                  <a:lin ang="2700000" scaled="1"/>
                  <a:tileRect/>
                </a:gra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  <a:reflection blurRad="6350" stA="60000" endA="900" endPos="58000" dir="5400000" sy="-100000" algn="bl" rotWithShape="0"/>
                </a:effectLst>
              </a:rPr>
              <a:t>2024</a:t>
            </a:r>
            <a:endParaRPr lang="es-ES" sz="2800" cap="none" spc="0" dirty="0">
              <a:ln w="0"/>
              <a:gradFill flip="none" rotWithShape="1">
                <a:gsLst>
                  <a:gs pos="0">
                    <a:schemeClr val="accent1">
                      <a:shade val="30000"/>
                      <a:satMod val="115000"/>
                    </a:schemeClr>
                  </a:gs>
                  <a:gs pos="50000">
                    <a:schemeClr val="accent1">
                      <a:shade val="67500"/>
                      <a:satMod val="115000"/>
                    </a:schemeClr>
                  </a:gs>
                  <a:gs pos="100000">
                    <a:schemeClr val="accent1">
                      <a:shade val="100000"/>
                      <a:satMod val="115000"/>
                    </a:schemeClr>
                  </a:gs>
                </a:gsLst>
                <a:lin ang="2700000" scaled="1"/>
                <a:tileRect/>
              </a:gradFill>
              <a:effectLst>
                <a:glow rad="101600">
                  <a:schemeClr val="accent5">
                    <a:satMod val="175000"/>
                    <a:alpha val="40000"/>
                  </a:schemeClr>
                </a:glow>
                <a:reflection blurRad="6350" stA="60000" endA="900" endPos="580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6421888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1211</TotalTime>
  <Words>309</Words>
  <Application>Microsoft Office PowerPoint</Application>
  <PresentationFormat>Panorámica</PresentationFormat>
  <Paragraphs>52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Corporación del Acueducto y Alcantarillado de Santo Domingo  Reporte de Resultados de Carta Compromiso al Ciudadano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Corporación del Acueducto y Alcantarillado de Santo Domingo Reporte de Resultados de Carta Compromiso al Ciudadano</dc:title>
  <dc:creator>Judith B. Encarnacion Encarnacion</dc:creator>
  <cp:lastModifiedBy>Judith B. Encarnacion Encarnacion</cp:lastModifiedBy>
  <cp:revision>37</cp:revision>
  <cp:lastPrinted>2024-01-19T19:12:35Z</cp:lastPrinted>
  <dcterms:created xsi:type="dcterms:W3CDTF">2024-01-18T20:30:35Z</dcterms:created>
  <dcterms:modified xsi:type="dcterms:W3CDTF">2024-12-11T14:10:00Z</dcterms:modified>
</cp:coreProperties>
</file>