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30945F0-7D28-1D86-B460-B38A50AFA74D}" name="Yuri E. Echavarria Meran" initials="YE" userId="S::Yuri.Echavarria@caasd.gob.do::2bc44c15-c906-4b6c-bb2a-9c6c115b90c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7216E-4A5D-4982-AF10-28BB07139ECC}" type="datetimeFigureOut">
              <a:rPr lang="es-MX" smtClean="0"/>
              <a:t>11/12/2024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7DEE-572B-4DB1-B9CD-3578D7E65E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720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1916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621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4059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4481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9526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8267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9169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2718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8430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0874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6531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F45A-D092-4E2F-A2F0-5C4FB9A20024}" type="datetimeFigureOut">
              <a:rPr lang="es-DO" smtClean="0"/>
              <a:t>11/12/2024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66F4-53F8-4B9D-BB7F-450CE02A57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988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16616-BE64-8B14-9889-FF238E2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4337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Corporación del Acueducto y Alcantarillado de Santo Domingo</a:t>
            </a: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Reporte de Resultados de Carta Compromiso al Ciudadano </a:t>
            </a:r>
            <a:endParaRPr lang="es-MX" sz="2400" dirty="0"/>
          </a:p>
        </p:txBody>
      </p:sp>
      <p:graphicFrame>
        <p:nvGraphicFramePr>
          <p:cNvPr id="4" name="Marcador de contenido 14">
            <a:extLst>
              <a:ext uri="{FF2B5EF4-FFF2-40B4-BE49-F238E27FC236}">
                <a16:creationId xmlns:a16="http://schemas.microsoft.com/office/drawing/2014/main" id="{9BD29FB8-BFC8-CEE2-EE4E-D3D5CB541F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207076"/>
              </p:ext>
            </p:extLst>
          </p:nvPr>
        </p:nvGraphicFramePr>
        <p:xfrm>
          <a:off x="857250" y="1656520"/>
          <a:ext cx="9667875" cy="492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08519">
                  <a:extLst>
                    <a:ext uri="{9D8B030D-6E8A-4147-A177-3AD203B41FA5}">
                      <a16:colId xmlns:a16="http://schemas.microsoft.com/office/drawing/2014/main" val="1912748758"/>
                    </a:ext>
                  </a:extLst>
                </a:gridCol>
                <a:gridCol w="2467911">
                  <a:extLst>
                    <a:ext uri="{9D8B030D-6E8A-4147-A177-3AD203B41FA5}">
                      <a16:colId xmlns:a16="http://schemas.microsoft.com/office/drawing/2014/main" val="3002372174"/>
                    </a:ext>
                  </a:extLst>
                </a:gridCol>
                <a:gridCol w="1904438">
                  <a:extLst>
                    <a:ext uri="{9D8B030D-6E8A-4147-A177-3AD203B41FA5}">
                      <a16:colId xmlns:a16="http://schemas.microsoft.com/office/drawing/2014/main" val="563993551"/>
                    </a:ext>
                  </a:extLst>
                </a:gridCol>
                <a:gridCol w="930341">
                  <a:extLst>
                    <a:ext uri="{9D8B030D-6E8A-4147-A177-3AD203B41FA5}">
                      <a16:colId xmlns:a16="http://schemas.microsoft.com/office/drawing/2014/main" val="371664244"/>
                    </a:ext>
                  </a:extLst>
                </a:gridCol>
                <a:gridCol w="842511">
                  <a:extLst>
                    <a:ext uri="{9D8B030D-6E8A-4147-A177-3AD203B41FA5}">
                      <a16:colId xmlns:a16="http://schemas.microsoft.com/office/drawing/2014/main" val="1339196532"/>
                    </a:ext>
                  </a:extLst>
                </a:gridCol>
                <a:gridCol w="1614155">
                  <a:extLst>
                    <a:ext uri="{9D8B030D-6E8A-4147-A177-3AD203B41FA5}">
                      <a16:colId xmlns:a16="http://schemas.microsoft.com/office/drawing/2014/main" val="2892542286"/>
                    </a:ext>
                  </a:extLst>
                </a:gridCol>
              </a:tblGrid>
              <a:tr h="573921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Servicio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Compromiso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Indicador de Calidad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Periodicidad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Resultado</a:t>
                      </a:r>
                    </a:p>
                    <a:p>
                      <a:pPr algn="ctr"/>
                      <a:r>
                        <a:rPr lang="es-ES" sz="1100" dirty="0"/>
                        <a:t>d</a:t>
                      </a:r>
                      <a:r>
                        <a:rPr lang="es-ES" sz="1100"/>
                        <a:t>e </a:t>
                      </a:r>
                      <a:r>
                        <a:rPr lang="es-ES" sz="1100" dirty="0"/>
                        <a:t>satisfacción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Servicio Solicitado/Entregado en tiempo comprometido.</a:t>
                      </a:r>
                      <a:endParaRPr lang="es-MX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412333"/>
                  </a:ext>
                </a:extLst>
              </a:tr>
              <a:tr h="573921">
                <a:tc>
                  <a:txBody>
                    <a:bodyPr/>
                    <a:lstStyle/>
                    <a:p>
                      <a:pPr algn="l"/>
                      <a:r>
                        <a:rPr lang="es-ES" sz="1100" dirty="0"/>
                        <a:t>Análisis Bacteriológico de la Calidad del Agua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resultados disponibles en el tiempo establecido sobre el total de solicitudes de análisis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% de satisfacción trimestral expresado en las encuestas de los usuarios.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ES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163/163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77127"/>
                  </a:ext>
                </a:extLst>
              </a:tr>
              <a:tr h="573921"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Análisis Físico Químico para agua de consumo humano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resultados disponibles en el tiempo establecido sobre el total de solicitudes de análisis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% de satisfacción trimestral expresado en las encuestas de los usuarios.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l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40/40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9531"/>
                  </a:ext>
                </a:extLst>
              </a:tr>
              <a:tr h="573921"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Cambio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de Nombre de Contrato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DO" sz="1100" dirty="0">
                          <a:effectLst/>
                        </a:rPr>
                        <a:t>% de satisfacción trimestral expresado en las encuestas de los usuarios.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883/866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63438"/>
                  </a:ext>
                </a:extLst>
              </a:tr>
              <a:tr h="5739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Solicitud Duplicado de Factura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100" kern="1200" dirty="0">
                          <a:solidFill>
                            <a:schemeClr val="dk1"/>
                          </a:solidFill>
                          <a:effectLst/>
                        </a:rPr>
                        <a:t>% de satisfacción trimestral expresado en las encuestas de los usuarios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</a:rPr>
                        <a:t>.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</a:t>
                      </a:r>
                      <a:endParaRPr lang="es-MX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endParaRPr lang="es-MX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5033/5019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79217"/>
                  </a:ext>
                </a:extLst>
              </a:tr>
              <a:tr h="5739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Acuerdos de Pago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</a:rPr>
                        <a:t>% de satisfacción trimestral expresado en las encuestas de los usuarios.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314/311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25651"/>
                  </a:ext>
                </a:extLst>
              </a:tr>
              <a:tr h="5739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Certificación de no objeción para la perforación de pozos y filtrantes.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</a:rPr>
                        <a:t>Tiempo de disponibilidad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4/10*</a:t>
                      </a: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735/735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409589"/>
                  </a:ext>
                </a:extLst>
              </a:tr>
              <a:tr h="7357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Descuento de Mora por Saldo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Total de solicitudes respondidas en el tiempo establecido sobre el total de solicitudes recibidas.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Respuesta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</a:rPr>
                        <a:t>Trimestral 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191/188</a:t>
                      </a:r>
                      <a:endParaRPr lang="es-MX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53580"/>
                  </a:ext>
                </a:extLst>
              </a:tr>
            </a:tbl>
          </a:graphicData>
        </a:graphic>
      </p:graphicFrame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C12AFE5-184D-F9EB-1D0E-3099A9232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" t="11158" r="2615" b="20410"/>
          <a:stretch/>
        </p:blipFill>
        <p:spPr>
          <a:xfrm>
            <a:off x="748747" y="174610"/>
            <a:ext cx="1135429" cy="47466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6BE342A-07BB-463A-A3F9-651C7EDF4736}"/>
              </a:ext>
            </a:extLst>
          </p:cNvPr>
          <p:cNvSpPr txBox="1"/>
          <p:nvPr/>
        </p:nvSpPr>
        <p:spPr>
          <a:xfrm>
            <a:off x="661573" y="6522454"/>
            <a:ext cx="84252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*El tiempo de compromiso para el servicio de certificación de no objeción para la perforación de pozos y filtrantes son 10 días laborables.</a:t>
            </a:r>
            <a:endParaRPr lang="es-MX" sz="105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943796E-10CD-B9E5-8664-1FFE106F09C4}"/>
              </a:ext>
            </a:extLst>
          </p:cNvPr>
          <p:cNvSpPr/>
          <p:nvPr/>
        </p:nvSpPr>
        <p:spPr>
          <a:xfrm>
            <a:off x="0" y="1162290"/>
            <a:ext cx="533424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JULIO-SEPTIEMBRE</a:t>
            </a:r>
            <a:r>
              <a:rPr lang="es-ES" sz="28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s-ES" sz="2800" dirty="0">
                <a:ln w="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2024</a:t>
            </a:r>
            <a:endParaRPr lang="es-ES" sz="2800" cap="none" spc="0" dirty="0">
              <a:ln w="0"/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18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309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Corporación del Acueducto y Alcantarillado de Santo Domingo  Reporte de Resultados de Carta Compromiso al Ciudadano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Corporación del Acueducto y Alcantarillado de Santo Domingo Reporte de Resultados de Carta Compromiso al Ciudadano</dc:title>
  <dc:creator>Judith B. Encarnacion Encarnacion</dc:creator>
  <cp:lastModifiedBy>Judith B. Encarnacion Encarnacion</cp:lastModifiedBy>
  <cp:revision>37</cp:revision>
  <cp:lastPrinted>2024-01-19T19:12:35Z</cp:lastPrinted>
  <dcterms:created xsi:type="dcterms:W3CDTF">2024-01-18T20:30:35Z</dcterms:created>
  <dcterms:modified xsi:type="dcterms:W3CDTF">2024-12-11T14:10:00Z</dcterms:modified>
</cp:coreProperties>
</file>